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embeddedFontLst>
    <p:embeddedFont>
      <p:font typeface="Franklin Gothic"/>
      <p:bold r:id="rId21"/>
    </p:embeddedFont>
    <p:embeddedFont>
      <p:font typeface="Bebas Neue"/>
      <p:regular r:id="rId22"/>
    </p:embeddedFon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BebasNeue-regular.fntdata"/><Relationship Id="rId21" Type="http://schemas.openxmlformats.org/officeDocument/2006/relationships/font" Target="fonts/FranklinGothic-bold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618f0f60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8618f0f60f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618f0f60f_4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618f0f60f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8618f0f60f_4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618f0f60f_4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618f0f60f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8618f0f60f_4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618f0f6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8618f0f60f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618f0f60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8618f0f60f_1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flipH="1">
            <a:off x="0" y="0"/>
            <a:ext cx="4629587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11958"/>
            <a:ext cx="4518116" cy="68408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>
  <p:cSld name="Título y objetos 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0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65" name="Google Shape;65;p14"/>
          <p:cNvSpPr/>
          <p:nvPr/>
        </p:nvSpPr>
        <p:spPr>
          <a:xfrm>
            <a:off x="1372975" y="212725"/>
            <a:ext cx="4806300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527976" y="2808401"/>
            <a:ext cx="5389500" cy="3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3600">
                <a:latin typeface="Arial"/>
                <a:ea typeface="Arial"/>
                <a:cs typeface="Arial"/>
                <a:sym typeface="Arial"/>
              </a:rPr>
              <a:t>Nombre del proyecto: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CL" sz="3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s-CL" sz="3600">
                <a:latin typeface="Arial"/>
                <a:ea typeface="Arial"/>
                <a:cs typeface="Arial"/>
                <a:sym typeface="Arial"/>
              </a:rPr>
              <a:t>Sistema Web de Gestión de Inventario para ServiGenman</a:t>
            </a:r>
            <a:endParaRPr i="1"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s-CL" sz="12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s-CL" sz="1200">
                <a:latin typeface="Arial"/>
                <a:ea typeface="Arial"/>
                <a:cs typeface="Arial"/>
                <a:sym typeface="Arial"/>
              </a:rPr>
              <a:t>NTEGRANTES</a:t>
            </a:r>
            <a:r>
              <a:rPr i="1" lang="es-CL" sz="1200">
                <a:latin typeface="Arial"/>
                <a:ea typeface="Arial"/>
                <a:cs typeface="Arial"/>
                <a:sym typeface="Arial"/>
              </a:rPr>
              <a:t>: Jonathan Morales</a:t>
            </a:r>
            <a:endParaRPr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s-CL" sz="1200">
                <a:latin typeface="Arial"/>
                <a:ea typeface="Arial"/>
                <a:cs typeface="Arial"/>
                <a:sym typeface="Arial"/>
              </a:rPr>
              <a:t>Diego Santis</a:t>
            </a:r>
            <a:endParaRPr i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i="1" lang="es-CL" sz="1200">
                <a:latin typeface="Arial"/>
                <a:ea typeface="Arial"/>
                <a:cs typeface="Arial"/>
                <a:sym typeface="Arial"/>
              </a:rPr>
              <a:t>Nicolas Vergara</a:t>
            </a:r>
            <a:endParaRPr i="1"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104800" y="1218600"/>
            <a:ext cx="87450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 desarrolladas: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registro de inventario,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Conexión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Login-Backend.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Jonathan Morales</a:t>
            </a:r>
            <a:endParaRPr/>
          </a:p>
        </p:txBody>
      </p:sp>
      <p:pic>
        <p:nvPicPr>
          <p:cNvPr id="138" name="Google Shape;138;p24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3" y="2866450"/>
            <a:ext cx="4392649" cy="32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 title="imag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66450"/>
            <a:ext cx="4392652" cy="32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Dificultad para coordinar horarios entre los miembros del equipo, ya que N</a:t>
            </a:r>
            <a:r>
              <a:rPr lang="es-CL">
                <a:solidFill>
                  <a:schemeClr val="dk1"/>
                </a:solidFill>
              </a:rPr>
              <a:t>icolás</a:t>
            </a:r>
            <a:r>
              <a:rPr lang="es-CL">
                <a:solidFill>
                  <a:schemeClr val="dk1"/>
                </a:solidFill>
              </a:rPr>
              <a:t> se encuentra realizando la </a:t>
            </a:r>
            <a:r>
              <a:rPr lang="es-CL">
                <a:solidFill>
                  <a:schemeClr val="dk1"/>
                </a:solidFill>
              </a:rPr>
              <a:t>práctica</a:t>
            </a:r>
            <a:r>
              <a:rPr lang="es-CL">
                <a:solidFill>
                  <a:schemeClr val="dk1"/>
                </a:solidFill>
              </a:rPr>
              <a:t> y Diego trabaja de noche </a:t>
            </a:r>
            <a:r>
              <a:rPr lang="es-CL">
                <a:solidFill>
                  <a:schemeClr val="dk1"/>
                </a:solidFill>
              </a:rPr>
              <a:t>donde</a:t>
            </a:r>
            <a:r>
              <a:rPr lang="es-CL">
                <a:solidFill>
                  <a:schemeClr val="dk1"/>
                </a:solidFill>
              </a:rPr>
              <a:t> sus avances se realizan en horarios diferentes 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br>
              <a:rPr lang="es-CL">
                <a:solidFill>
                  <a:schemeClr val="dk1"/>
                </a:solidFill>
              </a:rPr>
            </a:br>
            <a:r>
              <a:rPr lang="es-CL">
                <a:solidFill>
                  <a:schemeClr val="dk1"/>
                </a:solidFill>
              </a:rPr>
              <a:t>Retrasos por desconocer la metodología ágil la cual fue realizada en varias partes inadecuadamente pero se está mejorando en el sistema del desarrollo del proyecto.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Dificultades Encontradas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294150" y="1218600"/>
            <a:ext cx="85431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CL">
                <a:solidFill>
                  <a:schemeClr val="dk1"/>
                </a:solidFill>
              </a:rPr>
              <a:t>Redistribución de tareas según disponibilidad de cada integrante.</a:t>
            </a:r>
            <a:br>
              <a:rPr lang="es-CL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CL">
                <a:solidFill>
                  <a:schemeClr val="dk1"/>
                </a:solidFill>
              </a:rPr>
              <a:t>Extensión de fechas en algunos </a:t>
            </a:r>
            <a:r>
              <a:rPr lang="es-CL">
                <a:solidFill>
                  <a:schemeClr val="dk1"/>
                </a:solidFill>
              </a:rPr>
              <a:t>procedimientos</a:t>
            </a:r>
            <a:r>
              <a:rPr lang="es-CL">
                <a:solidFill>
                  <a:schemeClr val="dk1"/>
                </a:solidFill>
              </a:rPr>
              <a:t> del Sprint 2.</a:t>
            </a:r>
            <a:br>
              <a:rPr lang="es-CL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CL">
                <a:solidFill>
                  <a:schemeClr val="dk1"/>
                </a:solidFill>
              </a:rPr>
              <a:t>Priorización de componentes críticos (login, conexión backend).</a:t>
            </a:r>
            <a:br>
              <a:rPr lang="es-CL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s-CL">
                <a:solidFill>
                  <a:schemeClr val="dk1"/>
                </a:solidFill>
              </a:rPr>
              <a:t>Reuniones del grupo </a:t>
            </a:r>
            <a:r>
              <a:rPr lang="es-CL">
                <a:solidFill>
                  <a:schemeClr val="dk1"/>
                </a:solidFill>
              </a:rPr>
              <a:t>más</a:t>
            </a:r>
            <a:r>
              <a:rPr lang="es-CL">
                <a:solidFill>
                  <a:schemeClr val="dk1"/>
                </a:solidFill>
              </a:rPr>
              <a:t> constantes y </a:t>
            </a:r>
            <a:r>
              <a:rPr lang="es-CL">
                <a:solidFill>
                  <a:schemeClr val="dk1"/>
                </a:solidFill>
              </a:rPr>
              <a:t>entrega</a:t>
            </a:r>
            <a:r>
              <a:rPr lang="es-CL">
                <a:solidFill>
                  <a:schemeClr val="dk1"/>
                </a:solidFill>
              </a:rPr>
              <a:t> de </a:t>
            </a:r>
            <a:r>
              <a:rPr lang="es-CL">
                <a:solidFill>
                  <a:schemeClr val="dk1"/>
                </a:solidFill>
              </a:rPr>
              <a:t>información</a:t>
            </a:r>
            <a:r>
              <a:rPr lang="es-CL">
                <a:solidFill>
                  <a:schemeClr val="dk1"/>
                </a:solidFill>
              </a:rPr>
              <a:t> </a:t>
            </a:r>
            <a:r>
              <a:rPr lang="es-CL">
                <a:solidFill>
                  <a:schemeClr val="dk1"/>
                </a:solidFill>
              </a:rPr>
              <a:t>más</a:t>
            </a:r>
            <a:r>
              <a:rPr lang="es-CL">
                <a:solidFill>
                  <a:schemeClr val="dk1"/>
                </a:solidFill>
              </a:rPr>
              <a:t> </a:t>
            </a:r>
            <a:r>
              <a:rPr lang="es-CL">
                <a:solidFill>
                  <a:schemeClr val="dk1"/>
                </a:solidFill>
              </a:rPr>
              <a:t>precisa</a:t>
            </a:r>
            <a:r>
              <a:rPr lang="es-CL">
                <a:solidFill>
                  <a:schemeClr val="dk1"/>
                </a:solidFill>
              </a:rPr>
              <a:t> </a:t>
            </a:r>
            <a:br>
              <a:rPr lang="es-CL"/>
            </a:b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Soluciones y Ajustes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531550" y="1025725"/>
            <a:ext cx="7538400" cy="50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/>
              <a:t> </a:t>
            </a:r>
            <a:r>
              <a:rPr lang="es-CL">
                <a:solidFill>
                  <a:schemeClr val="dk1"/>
                </a:solidFill>
              </a:rPr>
              <a:t>Base de datos relacional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Integración con Django: Nos permite manejar datos sin escribir SQL.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Estructura clara: Mantiene la información organizada y coherente.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Seguridad: Soporta transacciones y </a:t>
            </a:r>
            <a:r>
              <a:rPr lang="es-CL">
                <a:solidFill>
                  <a:schemeClr val="dk1"/>
                </a:solidFill>
              </a:rPr>
              <a:t>evitar</a:t>
            </a:r>
            <a:r>
              <a:rPr lang="es-CL">
                <a:solidFill>
                  <a:schemeClr val="dk1"/>
                </a:solidFill>
              </a:rPr>
              <a:t> inyecciones SQL.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Consultas potentes: Ideal para reportes, filtros y análisis de datos.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Escalabilidad: Buen rendimiento con grandes volúmenes de datos.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Portabilidad: Fácil migración de SQLite a PostgreSQL o MySQL.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7"/>
          <p:cNvSpPr txBox="1"/>
          <p:nvPr>
            <p:ph type="title"/>
          </p:nvPr>
        </p:nvSpPr>
        <p:spPr>
          <a:xfrm>
            <a:off x="156574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 Base de Datos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5193100" y="1218600"/>
            <a:ext cx="3656700" cy="53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b="1"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porcentaje total es 52%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lo que refleja que el Sprint 1 y Sprint 2 está completamente finalizado, ahora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vendrá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una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reunión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término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sprint y luego se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empezará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 el Sprint 3.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Product Backlog</a:t>
            </a:r>
            <a:endParaRPr/>
          </a:p>
        </p:txBody>
      </p:sp>
      <p:pic>
        <p:nvPicPr>
          <p:cNvPr id="164" name="Google Shape;164;p28" title="Captura de pantalla 2025-10-14 0337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50" y="1302600"/>
            <a:ext cx="5020574" cy="525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 title="Captura de pantalla 2025-10-14 0356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975" y="3804400"/>
            <a:ext cx="3693574" cy="24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b="1" lang="es-CL"/>
              <a:t>Conclusiones  y reflexiones</a:t>
            </a:r>
            <a:endParaRPr/>
          </a:p>
        </p:txBody>
      </p:sp>
      <p:pic>
        <p:nvPicPr>
          <p:cNvPr descr="http://www.clipartroo.com/images/33/group-talking-clipart-33811.png"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407" y="1295718"/>
            <a:ext cx="6306311" cy="422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proyecto </a:t>
            </a:r>
            <a:r>
              <a:rPr b="1" lang="es-CL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“Sistema Web de Gestión de Inventario para ServiGenman”</a:t>
            </a:r>
            <a:r>
              <a:rPr lang="es-CL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tiene como propósito optimizar el control y administración de materiales y herramientas dentro de la empresa ServiGenman. Actualmente, la organización enfrenta dificultades en el seguimiento de su inventario, lo que genera pérdidas, sobrecostos y baja eficiencia operativa.</a:t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Introducción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294150" y="1164925"/>
            <a:ext cx="8649300" cy="519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proyecto </a:t>
            </a:r>
            <a:r>
              <a:rPr b="1"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Servigenman</a:t>
            </a:r>
            <a:r>
              <a:rPr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adoptó la metodología </a:t>
            </a:r>
            <a:r>
              <a:rPr b="1"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ágil Scrum</a:t>
            </a:r>
            <a:r>
              <a:rPr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para organizar y gestionar el desarrollo de la plataforma de gestión de inventario.</a:t>
            </a:r>
            <a:br>
              <a:rPr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CL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Este enfoque permitió dividir el trabajo en entregas cortas, medibles y revisables, asegurando un flujo de avance constante y adaptabilidad frente a los cambios.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L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CL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Ciclo de trabajo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proyecto se dividió en </a:t>
            </a: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Sprints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cada uno con duración de </a:t>
            </a: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semanas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1: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Diseño de interfaces base (login, inventario, categorías, landing).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2: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Conexión de backend y BD, ajustes visuales y mejora de interfaz.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3: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Implementación de roles, seguridad y CRUD completo.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4: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Dashboard, alertas automáticas, pruebas finales y documentación.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1763700" y="212725"/>
            <a:ext cx="4580700" cy="952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s-CL" sz="2000">
                <a:latin typeface="Arial"/>
                <a:ea typeface="Arial"/>
                <a:cs typeface="Arial"/>
                <a:sym typeface="Arial"/>
              </a:rPr>
              <a:t>Implementación del método Scrum en el proyecto Servigenman</a:t>
            </a:r>
            <a:endParaRPr sz="3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58800" y="1258875"/>
            <a:ext cx="8262000" cy="20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Trello: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control del Product y Sprint Backlog, avance por tareas, checklists y responsables.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control de versiones y commits individuales por integrante.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Reuniones de Sprint Review: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final de cada sprint, evaluación de avances y replanificación.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Meetings: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comunicación semanal (por WhatsApp y reuniones presenciales) para resolver bloqueos.</a:t>
            </a:r>
            <a:b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Burndown Chart (indicador interno):</a:t>
            </a:r>
            <a:r>
              <a:rPr lang="es-CL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medición visual del progreso (actualmente 52 % global).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Distribución de Trabajo </a:t>
            </a:r>
            <a:endParaRPr/>
          </a:p>
        </p:txBody>
      </p:sp>
      <p:pic>
        <p:nvPicPr>
          <p:cNvPr id="93" name="Google Shape;93;p18" title="Captura de pantalla 2025-10-14 2305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325" y="4172575"/>
            <a:ext cx="4833349" cy="26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chemeClr val="dk1"/>
                </a:solidFill>
              </a:rPr>
              <a:t>Mayor visibilidad del progreso por sprint.</a:t>
            </a:r>
            <a:br>
              <a:rPr lang="es-CL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chemeClr val="dk1"/>
                </a:solidFill>
              </a:rPr>
              <a:t>Flexibilidad para reajustar tareas frente a imprevistos.</a:t>
            </a:r>
            <a:br>
              <a:rPr lang="es-CL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chemeClr val="dk1"/>
                </a:solidFill>
              </a:rPr>
              <a:t>Aumento de la colaboración y comunicación entre integrantes.</a:t>
            </a:r>
            <a:br>
              <a:rPr lang="es-CL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600">
                <a:solidFill>
                  <a:schemeClr val="dk1"/>
                </a:solidFill>
              </a:rPr>
              <a:t>Cumplimiento del cronograma general del proyecto.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Beneficios obtenidos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Principales logros: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Integración del backend con el login.</a:t>
            </a:r>
            <a:b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Mejoras visuales y funcionales en la interfaz.</a:t>
            </a:r>
            <a:b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 y evidencia en </a:t>
            </a:r>
            <a:r>
              <a:rPr b="1"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Trello</a:t>
            </a:r>
            <a: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s-CL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1856849" y="22437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Actividades Realizadas – Sprint 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104800" y="1218600"/>
            <a:ext cx="87450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 desarrolladas: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se puede ver se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desarrolló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centro de ajustes, el login que se encuentra conectado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la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base de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datos,se creó la base de datos , página de Inventario , Presupuesto 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Evidencias de Avance</a:t>
            </a:r>
            <a:endParaRPr/>
          </a:p>
        </p:txBody>
      </p:sp>
      <p:pic>
        <p:nvPicPr>
          <p:cNvPr id="113" name="Google Shape;113;p21" title="Captura de pantalla 2025-10-14 0059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50" y="3348025"/>
            <a:ext cx="2514976" cy="27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 title="Captura de pantalla 2025-10-14 0143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750" y="3348025"/>
            <a:ext cx="2514975" cy="27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 title="im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1625" y="3348025"/>
            <a:ext cx="2868477" cy="27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104800" y="1218600"/>
            <a:ext cx="87450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 desarrolladas: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Vista de Perfil , Vista de cambio de contraseña, Interfaz base de ajustes, Interfaz de login, Visualizar listado con filtros, Interfaz de presupuesto.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Diego Santis</a:t>
            </a:r>
            <a:endParaRPr/>
          </a:p>
        </p:txBody>
      </p:sp>
      <p:pic>
        <p:nvPicPr>
          <p:cNvPr id="122" name="Google Shape;122;p22" title="Captura_de_pantalla_2025-09-30_0539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492450"/>
            <a:ext cx="4277801" cy="29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 title="Captura_de_pantalla_2025-10-13_2335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00" y="3492450"/>
            <a:ext cx="4277799" cy="29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104800" y="1218600"/>
            <a:ext cx="87450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 desarrolladas: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Interfaz de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categorías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Accesibilidad(Contraste / Escala UI), Apariencia (Tema / Tamaño fuente), Loader y mensajes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vacíos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Página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404, Header y Footer, 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Página</a:t>
            </a:r>
            <a:r>
              <a:rPr lang="es-C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inicio.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CL"/>
              <a:t>Nicolás Vergara</a:t>
            </a:r>
            <a:endParaRPr/>
          </a:p>
        </p:txBody>
      </p:sp>
      <p:pic>
        <p:nvPicPr>
          <p:cNvPr id="130" name="Google Shape;130;p23" title="Captura_de_pantalla_2025-10-01_1228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0" y="3047600"/>
            <a:ext cx="4467201" cy="36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 title="Captura_de_pantalla_2025-10-14_000833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175" y="3358975"/>
            <a:ext cx="3986024" cy="28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